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10292"/>
    <a:srgbClr val="732121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4" autoAdjust="0"/>
  </p:normalViewPr>
  <p:slideViewPr>
    <p:cSldViewPr>
      <p:cViewPr varScale="1">
        <p:scale>
          <a:sx n="100" d="100"/>
          <a:sy n="100" d="100"/>
        </p:scale>
        <p:origin x="-90" y="-2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3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8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6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95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3CE0-5FB4-402E-BC94-4BAEAADD491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A795-FBCF-4C76-8A9A-DB383CFC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04"/>
            <a:ext cx="9144000" cy="690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8307" y="2420888"/>
            <a:ext cx="188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Please submit your answers to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info@willysac.ca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CA" dirty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by 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January 9</a:t>
            </a:r>
            <a:r>
              <a:rPr lang="en-CA" baseline="30000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th</a:t>
            </a:r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 2022 to be in the running! </a:t>
            </a:r>
            <a:endParaRPr lang="en-CA" dirty="0" smtClean="0">
              <a:solidFill>
                <a:schemeClr val="accent3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7036" y="4798893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  <a:latin typeface="Lucida Calligraphy" panose="03010101010101010101" pitchFamily="66" charset="0"/>
              </a:rPr>
              <a:t>Willy’s Wonderful Winter Wonderland Walk</a:t>
            </a:r>
          </a:p>
          <a:p>
            <a:endParaRPr lang="en-CA" dirty="0" smtClean="0">
              <a:solidFill>
                <a:schemeClr val="accent3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Take a wander and solve some clues to win a gift card or two to spend at local businesses!</a:t>
            </a:r>
          </a:p>
          <a:p>
            <a:endParaRPr lang="en-CA" dirty="0" smtClean="0">
              <a:solidFill>
                <a:schemeClr val="accent3">
                  <a:lumMod val="50000"/>
                </a:schemeClr>
              </a:solidFill>
              <a:latin typeface="Franklin Gothic Demi" panose="020B0703020102020204" pitchFamily="34" charset="0"/>
            </a:endParaRPr>
          </a:p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  <a:latin typeface="Franklin Gothic Demi" panose="020B0703020102020204" pitchFamily="34" charset="0"/>
              </a:rPr>
              <a:t>Participation is by donation via the school cashless program with recommended donation of $10 per entry.</a:t>
            </a:r>
            <a:endParaRPr lang="en-CA" dirty="0" smtClean="0">
              <a:solidFill>
                <a:schemeClr val="accent3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39"/>
            <a:ext cx="82809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32121"/>
                </a:solidFill>
                <a:latin typeface="Lucida Calligraphy" panose="03010101010101010101" pitchFamily="66" charset="0"/>
              </a:rPr>
              <a:t>Magical Mathematical Meander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latin typeface="Franklin Gothic Demi" panose="020B0703020102020204" pitchFamily="34" charset="0"/>
              </a:rPr>
              <a:t>Take a walk along Queen Street and take note of all our local businesses and organizations as you wander by.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latin typeface="Franklin Gothic Demi" panose="020B0703020102020204" pitchFamily="34" charset="0"/>
              </a:rPr>
              <a:t>The clues are in the names!  Write down the </a:t>
            </a:r>
            <a:r>
              <a:rPr lang="en-US" sz="1400" u="sng" dirty="0" smtClean="0">
                <a:latin typeface="Franklin Gothic Demi" panose="020B0703020102020204" pitchFamily="34" charset="0"/>
              </a:rPr>
              <a:t>street number </a:t>
            </a:r>
            <a:r>
              <a:rPr lang="en-US" sz="1400" dirty="0" smtClean="0">
                <a:latin typeface="Franklin Gothic Demi" panose="020B0703020102020204" pitchFamily="34" charset="0"/>
              </a:rPr>
              <a:t>of where the business is located.  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latin typeface="Franklin Gothic Demi" panose="020B0703020102020204" pitchFamily="34" charset="0"/>
              </a:rPr>
              <a:t>Add together all the street numbers, and what number do you get? _ _ _ _ _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Find these three birds. </a:t>
            </a:r>
            <a:endParaRPr lang="en-US" sz="1400" dirty="0">
              <a:latin typeface="Franklin Gothic Demi" panose="020B07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ranklin Gothic Demi" panose="020B0703020102020204" pitchFamily="34" charset="0"/>
              </a:rPr>
              <a:t>	OWL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Franklin Gothic Demi" panose="020B0703020102020204" pitchFamily="34" charset="0"/>
              </a:rPr>
              <a:t>	PARROT			</a:t>
            </a:r>
            <a:endParaRPr lang="en-US" sz="1400" dirty="0">
              <a:latin typeface="Franklin Gothic Demi" panose="020B07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latin typeface="Franklin Gothic Demi" panose="020B0703020102020204" pitchFamily="34" charset="0"/>
              </a:rPr>
              <a:t>	GULL	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I have a fluffy mane and made of stone</a:t>
            </a:r>
          </a:p>
          <a:p>
            <a:r>
              <a:rPr lang="en-CA" sz="1400" dirty="0" smtClean="0">
                <a:latin typeface="Franklin Gothic Demi" panose="020B0703020102020204" pitchFamily="34" charset="0"/>
              </a:rPr>
              <a:t>	</a:t>
            </a:r>
            <a:endParaRPr lang="en-US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In the olden days, you can write on me with chalk </a:t>
            </a:r>
          </a:p>
          <a:p>
            <a:r>
              <a:rPr lang="en-US" sz="1400" dirty="0" smtClean="0">
                <a:latin typeface="Franklin Gothic Demi" panose="020B0703020102020204" pitchFamily="34" charset="0"/>
              </a:rPr>
              <a:t>	_ _ _ _ _ (5 letters)		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I make buzzing noises  </a:t>
            </a:r>
          </a:p>
          <a:p>
            <a:r>
              <a:rPr lang="en-US" sz="1400" dirty="0">
                <a:latin typeface="Franklin Gothic Demi" panose="020B0703020102020204" pitchFamily="34" charset="0"/>
              </a:rPr>
              <a:t>	</a:t>
            </a:r>
            <a:r>
              <a:rPr lang="en-US" sz="1400" dirty="0" smtClean="0">
                <a:latin typeface="Franklin Gothic Demi" panose="020B0703020102020204" pitchFamily="34" charset="0"/>
              </a:rPr>
              <a:t>The _ _ _ _ _    _ _ _ (5, 3 letters)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I am a tasty vegetable when </a:t>
            </a:r>
            <a:r>
              <a:rPr lang="en-US" sz="1400" dirty="0" err="1" smtClean="0">
                <a:latin typeface="Franklin Gothic Demi" panose="020B0703020102020204" pitchFamily="34" charset="0"/>
              </a:rPr>
              <a:t>BBQed</a:t>
            </a:r>
            <a:r>
              <a:rPr lang="en-US" sz="1400" dirty="0" smtClean="0">
                <a:latin typeface="Franklin Gothic Demi" panose="020B0703020102020204" pitchFamily="34" charset="0"/>
              </a:rPr>
              <a:t>!  </a:t>
            </a:r>
            <a:endParaRPr lang="en-US" sz="1400" dirty="0">
              <a:latin typeface="Franklin Gothic Demi" panose="020B0703020102020204" pitchFamily="34" charset="0"/>
            </a:endParaRPr>
          </a:p>
          <a:p>
            <a:r>
              <a:rPr lang="en-CA" sz="1400" dirty="0" smtClean="0">
                <a:latin typeface="Franklin Gothic Demi" panose="020B0703020102020204" pitchFamily="34" charset="0"/>
              </a:rPr>
              <a:t>	</a:t>
            </a:r>
          </a:p>
          <a:p>
            <a:r>
              <a:rPr lang="en-CA" sz="1400" dirty="0">
                <a:latin typeface="Franklin Gothic Demi" panose="020B0703020102020204" pitchFamily="34" charset="0"/>
              </a:rPr>
              <a:t>	</a:t>
            </a:r>
            <a:r>
              <a:rPr lang="en-CA" sz="1400" dirty="0" smtClean="0">
                <a:latin typeface="Franklin Gothic Demi" panose="020B0703020102020204" pitchFamily="34" charset="0"/>
              </a:rPr>
              <a:t>The Green _ _ _ _ _ _ _ _ (8 letters)</a:t>
            </a:r>
            <a:endParaRPr lang="en-US" sz="1400" dirty="0" smtClean="0">
              <a:latin typeface="Franklin Gothic Demi" panose="020B0703020102020204" pitchFamily="34" charset="0"/>
            </a:endParaRP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My fire hydrant is painted like a </a:t>
            </a:r>
            <a:r>
              <a:rPr lang="en-US" sz="1400" dirty="0" err="1" smtClean="0">
                <a:latin typeface="Franklin Gothic Demi" panose="020B0703020102020204" pitchFamily="34" charset="0"/>
              </a:rPr>
              <a:t>dalmatian</a:t>
            </a:r>
            <a:r>
              <a:rPr lang="en-US" sz="1400" dirty="0" smtClean="0">
                <a:latin typeface="Franklin Gothic Demi" panose="020B0703020102020204" pitchFamily="34" charset="0"/>
              </a:rPr>
              <a:t>  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US" dirty="0"/>
          </a:p>
        </p:txBody>
      </p:sp>
      <p:pic>
        <p:nvPicPr>
          <p:cNvPr id="2052" name="Picture 4" descr="C:\Users\justi\AppData\Local\Microsoft\Windows\INetCache\IE\XX7GFKNJ\white-snowman-14452126156L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9653"/>
            <a:ext cx="1738611" cy="14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399774"/>
            <a:ext cx="3240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Franklin Gothic Demi" panose="020B0703020102020204" pitchFamily="34" charset="0"/>
              </a:rPr>
              <a:t>I like to chase mice, and when I am happy I will </a:t>
            </a:r>
            <a:r>
              <a:rPr lang="en-US" sz="1400" dirty="0" smtClean="0">
                <a:latin typeface="Franklin Gothic Demi" panose="020B0703020102020204" pitchFamily="34" charset="0"/>
              </a:rPr>
              <a:t>purr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 smtClean="0">
              <a:latin typeface="Franklin Gothic Demi" panose="020B0703020102020204" pitchFamily="34" charset="0"/>
            </a:endParaRPr>
          </a:p>
          <a:p>
            <a:r>
              <a:rPr lang="en-US" sz="1400" dirty="0">
                <a:latin typeface="Franklin Gothic Demi" panose="020B0703020102020204" pitchFamily="34" charset="0"/>
              </a:rPr>
              <a:t>	</a:t>
            </a:r>
            <a:r>
              <a:rPr lang="en-US" sz="1400" dirty="0" smtClean="0">
                <a:latin typeface="Franklin Gothic Demi" panose="020B0703020102020204" pitchFamily="34" charset="0"/>
              </a:rPr>
              <a:t>4_ _ _  _ _ _ _ _(3, 5 letters)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endParaRPr lang="en-US" sz="1400" dirty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What </a:t>
            </a:r>
            <a:r>
              <a:rPr lang="en-US" sz="1400" dirty="0">
                <a:latin typeface="Franklin Gothic Demi" panose="020B0703020102020204" pitchFamily="34" charset="0"/>
              </a:rPr>
              <a:t>does the _ _ _ say? </a:t>
            </a:r>
            <a:endParaRPr lang="en-US" sz="1400" dirty="0" smtClean="0"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latin typeface="Franklin Gothic Demi" panose="020B0703020102020204" pitchFamily="34" charset="0"/>
              </a:rPr>
              <a:t>	</a:t>
            </a:r>
          </a:p>
          <a:p>
            <a:r>
              <a:rPr lang="en-US" sz="1400" dirty="0" smtClean="0">
                <a:latin typeface="Franklin Gothic Demi" panose="020B0703020102020204" pitchFamily="34" charset="0"/>
              </a:rPr>
              <a:t>	The _ _ _    _ _ _ _ _ _ _ _</a:t>
            </a:r>
            <a:endParaRPr lang="en-CA" sz="1400" dirty="0">
              <a:latin typeface="Franklin Gothic Demi" panose="020B0703020102020204" pitchFamily="34" charset="0"/>
            </a:endParaRPr>
          </a:p>
          <a:p>
            <a:endParaRPr lang="en-CA" sz="1400" dirty="0" smtClean="0">
              <a:latin typeface="Franklin Gothic Demi" panose="020B0703020102020204" pitchFamily="34" charset="0"/>
            </a:endParaRPr>
          </a:p>
          <a:p>
            <a:endParaRPr lang="en-CA" sz="1400" dirty="0">
              <a:latin typeface="Franklin Gothic Demi" panose="020B0703020102020204" pitchFamily="34" charset="0"/>
            </a:endParaRPr>
          </a:p>
          <a:p>
            <a:r>
              <a:rPr lang="en-CA" sz="1400" dirty="0" smtClean="0">
                <a:latin typeface="Franklin Gothic Demi" panose="020B0703020102020204" pitchFamily="34" charset="0"/>
              </a:rPr>
              <a:t>Add together all the street numbers and what do you get?  </a:t>
            </a:r>
            <a:endParaRPr lang="en-US" sz="14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39"/>
            <a:ext cx="835292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anose="03010101010101010101" pitchFamily="66" charset="0"/>
              </a:rPr>
              <a:t>Stroll and Spot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r>
              <a:rPr lang="en-US" sz="1400" dirty="0" smtClean="0">
                <a:latin typeface="Franklin Gothic Demi" panose="020B0703020102020204" pitchFamily="34" charset="0"/>
              </a:rPr>
              <a:t>Take a stroll and see the sights!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There are two parrots in the </a:t>
            </a:r>
            <a:r>
              <a:rPr lang="en-US" sz="1400" dirty="0" err="1" smtClean="0">
                <a:latin typeface="Franklin Gothic Demi" panose="020B0703020102020204" pitchFamily="34" charset="0"/>
              </a:rPr>
              <a:t>neighbourhood</a:t>
            </a:r>
            <a:r>
              <a:rPr lang="en-US" sz="1400" dirty="0" smtClean="0">
                <a:latin typeface="Franklin Gothic Demi" panose="020B0703020102020204" pitchFamily="34" charset="0"/>
              </a:rPr>
              <a:t> (both are in their business signs).  What streets are they on?</a:t>
            </a:r>
          </a:p>
          <a:p>
            <a:r>
              <a:rPr lang="en-US" sz="1400" dirty="0" smtClean="0">
                <a:latin typeface="Franklin Gothic Demi" panose="020B07030201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I could be a squirrel or chipmunk (let me know what you think!), but I have a very, very sweet tooth? (business)</a:t>
            </a:r>
            <a:r>
              <a:rPr lang="en-CA" sz="1400" dirty="0" smtClean="0">
                <a:latin typeface="Franklin Gothic Demi" panose="020B07030201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I am a herb that you may eat with tomatoes (restaurant name)			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Across from Williamson Rd School is a house with a light on the garage and a bird house.  What two </a:t>
            </a:r>
            <a:r>
              <a:rPr lang="en-US" sz="1400" dirty="0" err="1" smtClean="0">
                <a:latin typeface="Franklin Gothic Demi" panose="020B0703020102020204" pitchFamily="34" charset="0"/>
              </a:rPr>
              <a:t>colours</a:t>
            </a:r>
            <a:r>
              <a:rPr lang="en-US" sz="1400" dirty="0" smtClean="0">
                <a:latin typeface="Franklin Gothic Demi" panose="020B0703020102020204" pitchFamily="34" charset="0"/>
              </a:rPr>
              <a:t> are these?</a:t>
            </a:r>
          </a:p>
          <a:p>
            <a:endParaRPr lang="en-US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Franklin Gothic Demi" panose="020B0703020102020204" pitchFamily="34" charset="0"/>
              </a:rPr>
              <a:t>You may walk past me on Lee Ave and see me everyday day.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sz="1400" dirty="0" smtClean="0">
              <a:latin typeface="Franklin Gothic Demi" panose="020B07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1400" dirty="0">
                <a:latin typeface="Franklin Gothic Demi" panose="020B0703020102020204" pitchFamily="34" charset="0"/>
              </a:rPr>
              <a:t>	</a:t>
            </a:r>
            <a:r>
              <a:rPr lang="en-US" sz="1400" dirty="0" smtClean="0">
                <a:latin typeface="Franklin Gothic Demi" panose="020B0703020102020204" pitchFamily="34" charset="0"/>
              </a:rPr>
              <a:t>I am a paddle board – what is my name?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Franklin Gothic Demi" panose="020B0703020102020204" pitchFamily="34" charset="0"/>
              </a:rPr>
              <a:t>	I am holding two </a:t>
            </a:r>
            <a:r>
              <a:rPr lang="en-US" sz="1400" dirty="0" err="1" smtClean="0">
                <a:latin typeface="Franklin Gothic Demi" panose="020B0703020102020204" pitchFamily="34" charset="0"/>
              </a:rPr>
              <a:t>coloured</a:t>
            </a:r>
            <a:r>
              <a:rPr lang="en-US" sz="1400" dirty="0" smtClean="0">
                <a:latin typeface="Franklin Gothic Demi" panose="020B0703020102020204" pitchFamily="34" charset="0"/>
              </a:rPr>
              <a:t> ice-creams, and look very happy.  What </a:t>
            </a:r>
            <a:r>
              <a:rPr lang="en-US" sz="1400" dirty="0" err="1" smtClean="0">
                <a:latin typeface="Franklin Gothic Demi" panose="020B0703020102020204" pitchFamily="34" charset="0"/>
              </a:rPr>
              <a:t>colour</a:t>
            </a:r>
            <a:r>
              <a:rPr lang="en-US" sz="1400" dirty="0" smtClean="0">
                <a:latin typeface="Franklin Gothic Demi" panose="020B0703020102020204" pitchFamily="34" charset="0"/>
              </a:rPr>
              <a:t> ice-creams am I 	holding?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1400" dirty="0">
                <a:latin typeface="Franklin Gothic Demi" panose="020B0703020102020204" pitchFamily="34" charset="0"/>
              </a:rPr>
              <a:t>	</a:t>
            </a:r>
            <a:r>
              <a:rPr lang="en-CA" sz="1400" dirty="0" smtClean="0">
                <a:latin typeface="Franklin Gothic Demi" panose="020B0703020102020204" pitchFamily="34" charset="0"/>
              </a:rPr>
              <a:t>Bonus question – there is at least 4 stores that sell ice-cream cones in the neighbourhood, 	can you name them?</a:t>
            </a:r>
            <a:endParaRPr lang="en-US" sz="1400" dirty="0" smtClean="0">
              <a:latin typeface="Franklin Gothic Demi" panose="020B0703020102020204" pitchFamily="34" charset="0"/>
            </a:endParaRPr>
          </a:p>
          <a:p>
            <a:endParaRPr lang="en-CA" sz="1400" dirty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1400" dirty="0" smtClean="0">
                <a:latin typeface="Franklin Gothic Demi" panose="020B0703020102020204" pitchFamily="34" charset="0"/>
              </a:rPr>
              <a:t>In </a:t>
            </a:r>
            <a:r>
              <a:rPr lang="en-CA" sz="1400" dirty="0">
                <a:latin typeface="Franklin Gothic Demi" panose="020B0703020102020204" pitchFamily="34" charset="0"/>
              </a:rPr>
              <a:t>K</a:t>
            </a:r>
            <a:r>
              <a:rPr lang="en-CA" sz="1400" dirty="0" smtClean="0">
                <a:latin typeface="Franklin Gothic Demi" panose="020B0703020102020204" pitchFamily="34" charset="0"/>
              </a:rPr>
              <a:t>ew Beach Park there are at least 5 sports you can play.  Some are Summer and some are Winter sports.  Name these.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sz="1400" dirty="0" smtClean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1400" dirty="0" smtClean="0">
                <a:latin typeface="Franklin Gothic Demi" panose="020B0703020102020204" pitchFamily="34" charset="0"/>
              </a:rPr>
              <a:t>Where is the reindeer crossing?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sz="1400" dirty="0">
              <a:latin typeface="Franklin Gothic Demi" panose="020B07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1400" dirty="0" smtClean="0">
                <a:latin typeface="Franklin Gothic Demi" panose="020B0703020102020204" pitchFamily="34" charset="0"/>
              </a:rPr>
              <a:t>Who erected the wading pool at Castle Park?</a:t>
            </a:r>
          </a:p>
        </p:txBody>
      </p:sp>
      <p:pic>
        <p:nvPicPr>
          <p:cNvPr id="3074" name="Picture 2" descr="C:\Users\justi\AppData\Local\Microsoft\Windows\INetCache\IE\11YXL3VY\skates-29749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61248"/>
            <a:ext cx="98401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63" y="1371174"/>
            <a:ext cx="2422337" cy="3236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837" y="21469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210292"/>
                </a:solidFill>
                <a:latin typeface="Lucida Calligraphy" panose="03010101010101010101" pitchFamily="66" charset="0"/>
              </a:rPr>
              <a:t>Picture</a:t>
            </a:r>
            <a:r>
              <a:rPr lang="en-CA" sz="2000" b="1" dirty="0" smtClean="0">
                <a:latin typeface="Lucida Calligraphy" panose="03010101010101010101" pitchFamily="66" charset="0"/>
              </a:rPr>
              <a:t> </a:t>
            </a:r>
            <a:r>
              <a:rPr lang="en-CA" sz="2000" b="1" dirty="0" smtClean="0">
                <a:solidFill>
                  <a:srgbClr val="210292"/>
                </a:solidFill>
                <a:latin typeface="Lucida Calligraphy" panose="03010101010101010101" pitchFamily="66" charset="0"/>
              </a:rPr>
              <a:t>perfect</a:t>
            </a:r>
            <a:r>
              <a:rPr lang="en-CA" sz="2000" b="1" dirty="0" smtClean="0">
                <a:latin typeface="Lucida Calligraphy" panose="03010101010101010101" pitchFamily="66" charset="0"/>
              </a:rPr>
              <a:t> </a:t>
            </a:r>
            <a:r>
              <a:rPr lang="en-CA" sz="2000" b="1" dirty="0" smtClean="0">
                <a:solidFill>
                  <a:srgbClr val="210292"/>
                </a:solidFill>
                <a:latin typeface="Lucida Calligraphy" panose="03010101010101010101" pitchFamily="66" charset="0"/>
              </a:rPr>
              <a:t>plodding </a:t>
            </a:r>
          </a:p>
          <a:p>
            <a:endParaRPr lang="en-CA" sz="1400" dirty="0" smtClean="0">
              <a:solidFill>
                <a:srgbClr val="210292"/>
              </a:solidFill>
              <a:latin typeface="Lucida Calligraphy" panose="03010101010101010101" pitchFamily="66" charset="0"/>
            </a:endParaRPr>
          </a:p>
          <a:p>
            <a:endParaRPr lang="en-US" sz="1400" dirty="0">
              <a:solidFill>
                <a:srgbClr val="210292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501008"/>
            <a:ext cx="1656184" cy="2213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8194" y="57143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Franklin Gothic Demi" panose="020B0703020102020204" pitchFamily="34" charset="0"/>
              </a:rPr>
              <a:t>5</a:t>
            </a:r>
            <a:r>
              <a:rPr lang="en-CA" dirty="0" smtClean="0">
                <a:latin typeface="Franklin Gothic Demi" panose="020B0703020102020204" pitchFamily="34" charset="0"/>
              </a:rPr>
              <a:t>. What did Dick and Pat wish to do?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83914"/>
            <a:ext cx="2580452" cy="19310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2875002"/>
            <a:ext cx="1515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Franklin Gothic Demi" panose="020B0703020102020204" pitchFamily="34" charset="0"/>
              </a:rPr>
              <a:t>1. Read about these beautiful murals and tell me who the artists are.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728192" cy="2309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5236" y="2603304"/>
            <a:ext cx="2135235" cy="82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Franklin Gothic Demi" panose="020B0703020102020204" pitchFamily="34" charset="0"/>
              </a:rPr>
              <a:t>3. Who was my last family member to live here?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50" y="4185815"/>
            <a:ext cx="1601157" cy="21397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5200" y="6297708"/>
            <a:ext cx="770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Franklin Gothic Demi" panose="020B0703020102020204" pitchFamily="34" charset="0"/>
              </a:rPr>
              <a:t>6</a:t>
            </a:r>
            <a:r>
              <a:rPr lang="en-CA" sz="1400" dirty="0" smtClean="0">
                <a:latin typeface="Franklin Gothic Demi" panose="020B0703020102020204" pitchFamily="34" charset="0"/>
              </a:rPr>
              <a:t>. I was erected for a doctor who helped during the Spanish Flu Pandemic. What is the doctors  name?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50" y="240941"/>
            <a:ext cx="1865213" cy="24928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02832" y="2714949"/>
            <a:ext cx="1512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Franklin Gothic Demi" panose="020B0703020102020204" pitchFamily="34" charset="0"/>
              </a:rPr>
              <a:t>2</a:t>
            </a:r>
            <a:r>
              <a:rPr lang="en-CA" dirty="0" smtClean="0">
                <a:latin typeface="Franklin Gothic Demi" panose="020B0703020102020204" pitchFamily="34" charset="0"/>
              </a:rPr>
              <a:t>. What was I before I becam</a:t>
            </a:r>
            <a:r>
              <a:rPr lang="en-CA" dirty="0" smtClean="0">
                <a:latin typeface="Franklin Gothic Demi" panose="020B0703020102020204" pitchFamily="34" charset="0"/>
              </a:rPr>
              <a:t>e Shoppers?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4" y="4840112"/>
            <a:ext cx="1074782" cy="14366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06261" y="5067997"/>
            <a:ext cx="1494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Franklin Gothic Demi" panose="020B0703020102020204" pitchFamily="34" charset="0"/>
              </a:rPr>
              <a:t>4</a:t>
            </a:r>
            <a:r>
              <a:rPr lang="en-CA" dirty="0" smtClean="0">
                <a:latin typeface="Franklin Gothic Demi" panose="020B0703020102020204" pitchFamily="34" charset="0"/>
              </a:rPr>
              <a:t>. Who erected me?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48" y="158206"/>
            <a:ext cx="55955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6600"/>
                </a:solidFill>
                <a:latin typeface="Lucida Calligraphy" panose="03010101010101010101" pitchFamily="66" charset="0"/>
              </a:rPr>
              <a:t>Snowshoe shuffling sleuthing</a:t>
            </a:r>
          </a:p>
          <a:p>
            <a:endParaRPr lang="en-CA" sz="1400" dirty="0">
              <a:solidFill>
                <a:srgbClr val="006600"/>
              </a:solidFill>
              <a:latin typeface="Lucida Calligraphy" panose="03010101010101010101" pitchFamily="66" charset="0"/>
            </a:endParaRPr>
          </a:p>
          <a:p>
            <a:r>
              <a:rPr lang="en-CA" sz="1400" dirty="0" smtClean="0">
                <a:solidFill>
                  <a:srgbClr val="006600"/>
                </a:solidFill>
                <a:latin typeface="Franklin Gothic Demi" panose="020B0703020102020204" pitchFamily="34" charset="0"/>
              </a:rPr>
              <a:t>Tell us the location or cross street when you shuffle past to see these sights!</a:t>
            </a:r>
            <a:endParaRPr lang="en-US" sz="1400" dirty="0">
              <a:solidFill>
                <a:srgbClr val="0066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27" y="188641"/>
            <a:ext cx="2698244" cy="2019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2227" y="2208105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Franklin Gothic Demi" panose="020B0703020102020204" pitchFamily="34" charset="0"/>
              </a:rPr>
              <a:t>2</a:t>
            </a:r>
            <a:r>
              <a:rPr lang="en-CA" dirty="0" smtClean="0">
                <a:latin typeface="Franklin Gothic Demi" panose="020B0703020102020204" pitchFamily="34" charset="0"/>
              </a:rPr>
              <a:t>. Where am I?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1630" y="5998304"/>
            <a:ext cx="182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Franklin Gothic Demi" panose="020B0703020102020204" pitchFamily="34" charset="0"/>
              </a:rPr>
              <a:t>3. Where am I?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41995" y="4665479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Franklin Gothic Demi" panose="020B0703020102020204" pitchFamily="34" charset="0"/>
              </a:rPr>
              <a:t>5. Where am I?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5" y="2747090"/>
            <a:ext cx="1439536" cy="191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49" y="4522812"/>
            <a:ext cx="1380088" cy="18448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98216" y="6347717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Franklin Gothic Demi" panose="020B0703020102020204" pitchFamily="34" charset="0"/>
              </a:rPr>
              <a:t>6</a:t>
            </a:r>
            <a:r>
              <a:rPr lang="en-CA" dirty="0" smtClean="0">
                <a:latin typeface="Franklin Gothic Demi" panose="020B0703020102020204" pitchFamily="34" charset="0"/>
              </a:rPr>
              <a:t>. Where am I?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959585"/>
            <a:ext cx="2179451" cy="29122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38" y="4143463"/>
            <a:ext cx="1337783" cy="1787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6" y="1513724"/>
            <a:ext cx="2843978" cy="2127425"/>
          </a:xfrm>
          <a:prstGeom prst="rect">
            <a:avLst/>
          </a:prstGeom>
        </p:spPr>
      </p:pic>
      <p:sp>
        <p:nvSpPr>
          <p:cNvPr id="2049" name="Rectangle 2048"/>
          <p:cNvSpPr/>
          <p:nvPr/>
        </p:nvSpPr>
        <p:spPr>
          <a:xfrm>
            <a:off x="135186" y="3641149"/>
            <a:ext cx="1714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Franklin Gothic Demi" panose="020B0703020102020204" pitchFamily="34" charset="0"/>
              </a:rPr>
              <a:t>1</a:t>
            </a:r>
            <a:r>
              <a:rPr lang="en-CA" dirty="0" smtClean="0">
                <a:latin typeface="Franklin Gothic Demi" panose="020B0703020102020204" pitchFamily="34" charset="0"/>
              </a:rPr>
              <a:t>. Where am I?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382473" y="5075892"/>
            <a:ext cx="182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Franklin Gothic Demi" panose="020B0703020102020204" pitchFamily="34" charset="0"/>
              </a:rPr>
              <a:t>4</a:t>
            </a:r>
            <a:r>
              <a:rPr lang="en-CA" dirty="0" smtClean="0">
                <a:latin typeface="Franklin Gothic Demi" panose="020B0703020102020204" pitchFamily="34" charset="0"/>
              </a:rPr>
              <a:t>. Where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49080"/>
            <a:ext cx="1454955" cy="1944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5185" y="6237312"/>
            <a:ext cx="184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Franklin Gothic Demi" panose="020B0703020102020204" pitchFamily="34" charset="0"/>
              </a:rPr>
              <a:t>14. Where am I?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7061"/>
            <a:ext cx="1749431" cy="23378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72158" y="3429000"/>
            <a:ext cx="190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Franklin Gothic Demi" panose="020B0703020102020204" pitchFamily="34" charset="0"/>
              </a:rPr>
              <a:t>12. Where am I?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00389" y="4094700"/>
            <a:ext cx="1851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Franklin Gothic Demi" panose="020B0703020102020204" pitchFamily="34" charset="0"/>
              </a:rPr>
              <a:t>11. Where am I?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91528" y="2475228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Franklin Gothic Demi" panose="020B0703020102020204" pitchFamily="34" charset="0"/>
              </a:rPr>
              <a:t>9. Where am I?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4042" y="552791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ranklin Gothic Demi" panose="020B0703020102020204" pitchFamily="34" charset="0"/>
              </a:rPr>
              <a:t>10. Where am I?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988" y="2690336"/>
            <a:ext cx="168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Franklin Gothic Demi" panose="020B0703020102020204" pitchFamily="34" charset="0"/>
              </a:rPr>
              <a:t>7</a:t>
            </a:r>
            <a:r>
              <a:rPr lang="en-CA" dirty="0" smtClean="0">
                <a:latin typeface="Franklin Gothic Demi" panose="020B0703020102020204" pitchFamily="34" charset="0"/>
              </a:rPr>
              <a:t>. Where am I?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9" y="3429000"/>
            <a:ext cx="1549220" cy="2070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30" y="4803515"/>
            <a:ext cx="2599677" cy="194498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90414"/>
            <a:ext cx="1024327" cy="1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6068"/>
            <a:ext cx="2865186" cy="21438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7" y="193253"/>
            <a:ext cx="1590346" cy="2125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11030"/>
            <a:ext cx="1398570" cy="18683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36688" y="854368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Franklin Gothic Demi" panose="020B0703020102020204" pitchFamily="34" charset="0"/>
              </a:rPr>
              <a:t>8. Where am I?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37492" y="5323371"/>
            <a:ext cx="1234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latin typeface="Franklin Gothic Demi" panose="020B0703020102020204" pitchFamily="34" charset="0"/>
              </a:rPr>
              <a:t>13. Where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Lucida Calligraphy" panose="03010101010101010101" pitchFamily="66" charset="0"/>
              </a:rPr>
              <a:t>Willy Walk Answer Sheet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3096344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Magical Mathematical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Meander</a:t>
            </a:r>
          </a:p>
          <a:p>
            <a:pPr marL="0" indent="0">
              <a:buNone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0" indent="0">
              <a:buNone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= __________________________</a:t>
            </a:r>
            <a:endParaRPr lang="en-CA" sz="16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Stroll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and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Spot				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  <a:endParaRPr lang="en-CA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Demi" panose="020B07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  <a:endParaRPr lang="en-CA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Demi" panose="020B07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  <a:endParaRPr lang="en-CA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Demi" panose="020B07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  <a:endParaRPr lang="en-CA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Demi" panose="020B07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  <a:endParaRPr lang="en-CA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Demi" panose="020B07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CA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Picture perfect plodding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  <a:endParaRPr lang="en-CA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Demi" panose="020B07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0" indent="0">
              <a:buNone/>
            </a:pP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anose="03010101010101010101" pitchFamily="66" charset="0"/>
              </a:rPr>
              <a:t> </a:t>
            </a:r>
            <a:endParaRPr lang="en-CA" sz="1600" dirty="0">
              <a:solidFill>
                <a:schemeClr val="tx1">
                  <a:lumMod val="85000"/>
                  <a:lumOff val="1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2309" y="476977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endParaRPr lang="en-CA" sz="1400" dirty="0">
              <a:solidFill>
                <a:prstClr val="black">
                  <a:lumMod val="85000"/>
                  <a:lumOff val="15000"/>
                </a:prstClr>
              </a:solidFill>
              <a:latin typeface="Franklin Gothic Demi" panose="020B07030201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Franklin Gothic Demi" panose="020B07030201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1400" dirty="0" smtClean="0">
              <a:solidFill>
                <a:prstClr val="black">
                  <a:lumMod val="85000"/>
                  <a:lumOff val="15000"/>
                </a:prstClr>
              </a:solidFill>
              <a:latin typeface="Franklin Gothic Demi" panose="020B07030201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Franklin Gothic Demi" panose="020B07030201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1400" dirty="0" smtClean="0">
              <a:solidFill>
                <a:prstClr val="black">
                  <a:lumMod val="85000"/>
                  <a:lumOff val="15000"/>
                </a:prstClr>
              </a:solidFill>
              <a:latin typeface="Franklin Gothic Demi" panose="020B07030201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Snowshoe shuffling sleuthing</a:t>
            </a:r>
          </a:p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				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  <a:endParaRPr lang="en-CA" sz="1400" dirty="0">
              <a:solidFill>
                <a:prstClr val="black">
                  <a:lumMod val="85000"/>
                  <a:lumOff val="15000"/>
                </a:prstClr>
              </a:solidFill>
              <a:latin typeface="Franklin Gothic Demi" panose="020B0703020102020204" pitchFamily="34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" panose="020B0703020102020204" pitchFamily="34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en-CA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ucida Calligraphy" panose="03010101010101010101" pitchFamily="66" charset="0"/>
              </a:rPr>
              <a:t> </a:t>
            </a:r>
            <a:endParaRPr lang="en-CA" sz="1400" dirty="0">
              <a:solidFill>
                <a:prstClr val="black">
                  <a:lumMod val="85000"/>
                  <a:lumOff val="15000"/>
                </a:prst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370</Words>
  <Application>Microsoft Office PowerPoint</Application>
  <PresentationFormat>On-screen Show (4:3)</PresentationFormat>
  <Paragraphs>137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Willy Walk Answer Sheet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Harrington</dc:creator>
  <cp:lastModifiedBy>Justin Harrington</cp:lastModifiedBy>
  <cp:revision>22</cp:revision>
  <dcterms:created xsi:type="dcterms:W3CDTF">2021-12-12T16:58:26Z</dcterms:created>
  <dcterms:modified xsi:type="dcterms:W3CDTF">2021-12-14T16:13:53Z</dcterms:modified>
</cp:coreProperties>
</file>